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13716000" cx="24371300"/>
  <p:notesSz cx="6858000" cy="9144000"/>
  <p:embeddedFontLst>
    <p:embeddedFont>
      <p:font typeface="Poppins"/>
      <p:regular r:id="rId9"/>
      <p:bold r:id="rId10"/>
      <p:italic r:id="rId11"/>
      <p:boldItalic r:id="rId12"/>
    </p:embeddedFont>
    <p:embeddedFont>
      <p:font typeface="Poppins Light"/>
      <p:regular r:id="rId13"/>
      <p:bold r:id="rId14"/>
      <p:italic r:id="rId15"/>
      <p:boldItalic r:id="rId16"/>
    </p:embeddedFont>
    <p:embeddedFont>
      <p:font typeface="Poppins SemiBold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8">
          <p15:clr>
            <a:srgbClr val="A4A3A4"/>
          </p15:clr>
        </p15:guide>
        <p15:guide id="2" pos="305">
          <p15:clr>
            <a:srgbClr val="A4A3A4"/>
          </p15:clr>
        </p15:guide>
        <p15:guide id="3" pos="15070">
          <p15:clr>
            <a:srgbClr val="A4A3A4"/>
          </p15:clr>
        </p15:guide>
        <p15:guide id="4" orient="horz" pos="8357">
          <p15:clr>
            <a:srgbClr val="A4A3A4"/>
          </p15:clr>
        </p15:guide>
        <p15:guide id="5" orient="horz" pos="1077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j084j55ZCGL7aL4Kj6xkZL8bRT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B696EAC-3C4E-45FB-945C-5ADEE63B6FCE}">
  <a:tblStyle styleId="{9B696EAC-3C4E-45FB-945C-5ADEE63B6F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8" orient="horz"/>
        <p:guide pos="305"/>
        <p:guide pos="15070"/>
        <p:guide pos="8357" orient="horz"/>
        <p:guide pos="107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SemiBold-boldItalic.fntdata"/><Relationship Id="rId11" Type="http://schemas.openxmlformats.org/officeDocument/2006/relationships/font" Target="fonts/Poppins-italic.fntdata"/><Relationship Id="rId10" Type="http://schemas.openxmlformats.org/officeDocument/2006/relationships/font" Target="fonts/Poppins-bold.fntdata"/><Relationship Id="rId21" Type="http://customschemas.google.com/relationships/presentationmetadata" Target="metadata"/><Relationship Id="rId13" Type="http://schemas.openxmlformats.org/officeDocument/2006/relationships/font" Target="fonts/PoppinsLight-regular.fntdata"/><Relationship Id="rId12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Poppins-regular.fntdata"/><Relationship Id="rId15" Type="http://schemas.openxmlformats.org/officeDocument/2006/relationships/font" Target="fonts/PoppinsLight-italic.fntdata"/><Relationship Id="rId14" Type="http://schemas.openxmlformats.org/officeDocument/2006/relationships/font" Target="fonts/PoppinsLight-bold.fntdata"/><Relationship Id="rId17" Type="http://schemas.openxmlformats.org/officeDocument/2006/relationships/font" Target="fonts/PoppinsSemiBold-regular.fntdata"/><Relationship Id="rId16" Type="http://schemas.openxmlformats.org/officeDocument/2006/relationships/font" Target="fonts/PoppinsLight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oppinsSemiBold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ctrTitle"/>
          </p:nvPr>
        </p:nvSpPr>
        <p:spPr>
          <a:xfrm>
            <a:off x="3046413" y="2244726"/>
            <a:ext cx="18278475" cy="477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4"/>
              <a:buFont typeface="Calibri"/>
              <a:buNone/>
              <a:defRPr sz="1199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3046413" y="7204076"/>
            <a:ext cx="18278475" cy="331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4798"/>
              <a:buNone/>
              <a:defRPr sz="4798"/>
            </a:lvl1pPr>
            <a:lvl2pPr lvl="1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None/>
              <a:defRPr sz="3998"/>
            </a:lvl2pPr>
            <a:lvl3pPr lvl="2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None/>
              <a:defRPr sz="3598"/>
            </a:lvl3pPr>
            <a:lvl4pPr lvl="3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4pPr>
            <a:lvl5pPr lvl="4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5pPr>
            <a:lvl6pPr lvl="5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6pPr>
            <a:lvl7pPr lvl="6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7pPr>
            <a:lvl8pPr lvl="7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8pPr>
            <a:lvl9pPr lvl="8" algn="ctr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9pPr>
          </a:lstStyle>
          <a:p/>
        </p:txBody>
      </p:sp>
      <p:sp>
        <p:nvSpPr>
          <p:cNvPr id="18" name="Google Shape;18;p4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7834312" y="-2507535"/>
            <a:ext cx="8702676" cy="2102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14256404" y="3914557"/>
            <a:ext cx="11623676" cy="525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3593960" y="-1188183"/>
            <a:ext cx="11623676" cy="1546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675527" y="3651250"/>
            <a:ext cx="21020246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662834" y="3419477"/>
            <a:ext cx="21020246" cy="5705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994"/>
              <a:buFont typeface="Calibri"/>
              <a:buNone/>
              <a:defRPr sz="1199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662834" y="9178927"/>
            <a:ext cx="21020246" cy="300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rgbClr val="888888"/>
              </a:buClr>
              <a:buSzPts val="4798"/>
              <a:buNone/>
              <a:defRPr sz="4798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998"/>
              <a:buNone/>
              <a:defRPr sz="3998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598"/>
              <a:buNone/>
              <a:defRPr sz="359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198"/>
              <a:buNone/>
              <a:defRPr sz="3198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198"/>
              <a:buNone/>
              <a:defRPr sz="3198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198"/>
              <a:buNone/>
              <a:defRPr sz="3198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198"/>
              <a:buNone/>
              <a:defRPr sz="3198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198"/>
              <a:buNone/>
              <a:defRPr sz="3198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888888"/>
              </a:buClr>
              <a:buSzPts val="3198"/>
              <a:buNone/>
              <a:defRPr sz="3198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675527" y="3651250"/>
            <a:ext cx="1035780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2337970" y="3651250"/>
            <a:ext cx="1035780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678701" y="730251"/>
            <a:ext cx="21020246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678702" y="3362326"/>
            <a:ext cx="10310201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4798"/>
              <a:buNone/>
              <a:defRPr b="1" sz="4798"/>
            </a:lvl1pPr>
            <a:lvl2pPr indent="-2286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None/>
              <a:defRPr b="1" sz="3998"/>
            </a:lvl2pPr>
            <a:lvl3pPr indent="-2286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None/>
              <a:defRPr b="1" sz="3598"/>
            </a:lvl3pPr>
            <a:lvl4pPr indent="-2286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4pPr>
            <a:lvl5pPr indent="-2286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5pPr>
            <a:lvl6pPr indent="-2286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6pPr>
            <a:lvl7pPr indent="-2286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7pPr>
            <a:lvl8pPr indent="-2286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8pPr>
            <a:lvl9pPr indent="-2286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1678702" y="5010150"/>
            <a:ext cx="10310201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12337971" y="3362326"/>
            <a:ext cx="10360977" cy="164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4798"/>
              <a:buNone/>
              <a:defRPr b="1" sz="4798"/>
            </a:lvl1pPr>
            <a:lvl2pPr indent="-2286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None/>
              <a:defRPr b="1" sz="3998"/>
            </a:lvl2pPr>
            <a:lvl3pPr indent="-2286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None/>
              <a:defRPr b="1" sz="3598"/>
            </a:lvl3pPr>
            <a:lvl4pPr indent="-2286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4pPr>
            <a:lvl5pPr indent="-2286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5pPr>
            <a:lvl6pPr indent="-2286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6pPr>
            <a:lvl7pPr indent="-2286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7pPr>
            <a:lvl8pPr indent="-2286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8pPr>
            <a:lvl9pPr indent="-2286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b="1" sz="3198"/>
            </a:lvl9pPr>
          </a:lstStyle>
          <a:p/>
        </p:txBody>
      </p:sp>
      <p:sp>
        <p:nvSpPr>
          <p:cNvPr id="45" name="Google Shape;45;p8"/>
          <p:cNvSpPr txBox="1"/>
          <p:nvPr>
            <p:ph idx="4" type="body"/>
          </p:nvPr>
        </p:nvSpPr>
        <p:spPr>
          <a:xfrm>
            <a:off x="12337971" y="5010150"/>
            <a:ext cx="10360977" cy="7369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1678702" y="914400"/>
            <a:ext cx="7860378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7"/>
              <a:buFont typeface="Calibri"/>
              <a:buNone/>
              <a:defRPr sz="639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10360977" y="1974851"/>
            <a:ext cx="12337971" cy="974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34809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6397"/>
              <a:buChar char="•"/>
              <a:defRPr sz="6397"/>
            </a:lvl1pPr>
            <a:lvl2pPr indent="-584009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5597"/>
              <a:buChar char="•"/>
              <a:defRPr sz="5597"/>
            </a:lvl2pPr>
            <a:lvl3pPr indent="-533273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4798"/>
              <a:buChar char="•"/>
              <a:defRPr sz="4798"/>
            </a:lvl3pPr>
            <a:lvl4pPr indent="-482472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Char char="•"/>
              <a:defRPr sz="3998"/>
            </a:lvl4pPr>
            <a:lvl5pPr indent="-482473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Char char="•"/>
              <a:defRPr sz="3998"/>
            </a:lvl5pPr>
            <a:lvl6pPr indent="-482473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Char char="•"/>
              <a:defRPr sz="3998"/>
            </a:lvl6pPr>
            <a:lvl7pPr indent="-482473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Char char="•"/>
              <a:defRPr sz="3998"/>
            </a:lvl7pPr>
            <a:lvl8pPr indent="-482473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Char char="•"/>
              <a:defRPr sz="3998"/>
            </a:lvl8pPr>
            <a:lvl9pPr indent="-482472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Char char="•"/>
              <a:defRPr sz="3998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1678702" y="4114800"/>
            <a:ext cx="7860378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1pPr>
            <a:lvl2pPr indent="-2286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indent="-2286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indent="-2286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4pPr>
            <a:lvl5pPr indent="-2286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5pPr>
            <a:lvl6pPr indent="-2286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6pPr>
            <a:lvl7pPr indent="-2286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7pPr>
            <a:lvl8pPr indent="-2286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8pPr>
            <a:lvl9pPr indent="-2286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1678702" y="914400"/>
            <a:ext cx="7860378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7"/>
              <a:buFont typeface="Calibri"/>
              <a:buNone/>
              <a:defRPr sz="639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0360977" y="1974851"/>
            <a:ext cx="12337971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1678702" y="4114800"/>
            <a:ext cx="7860378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3198"/>
              <a:buNone/>
              <a:defRPr sz="3198"/>
            </a:lvl1pPr>
            <a:lvl2pPr indent="-228600" lvl="1" marL="914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799"/>
              <a:buNone/>
              <a:defRPr sz="2799"/>
            </a:lvl2pPr>
            <a:lvl3pPr indent="-228600" lvl="2" marL="1371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3pPr>
            <a:lvl4pPr indent="-228600" lvl="3" marL="1828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4pPr>
            <a:lvl5pPr indent="-228600" lvl="4" marL="22860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5pPr>
            <a:lvl6pPr indent="-228600" lvl="5" marL="27432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6pPr>
            <a:lvl7pPr indent="-228600" lvl="6" marL="32004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7pPr>
            <a:lvl8pPr indent="-228600" lvl="7" marL="3657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8pPr>
            <a:lvl9pPr indent="-228600" lvl="8" marL="41148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1675527" y="730251"/>
            <a:ext cx="21020246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796"/>
              <a:buFont typeface="Calibri"/>
              <a:buNone/>
              <a:defRPr b="0" i="0" sz="879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1675527" y="3651250"/>
            <a:ext cx="21020246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009" lvl="0" marL="457200" marR="0" rtl="0" algn="l">
              <a:lnSpc>
                <a:spcPct val="90000"/>
              </a:lnSpc>
              <a:spcBef>
                <a:spcPts val="1999"/>
              </a:spcBef>
              <a:spcAft>
                <a:spcPts val="0"/>
              </a:spcAft>
              <a:buClr>
                <a:schemeClr val="dk1"/>
              </a:buClr>
              <a:buSzPts val="5597"/>
              <a:buFont typeface="Arial"/>
              <a:buChar char="•"/>
              <a:defRPr b="0" i="0" sz="559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273" lvl="1" marL="9144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4798"/>
              <a:buFont typeface="Arial"/>
              <a:buChar char="•"/>
              <a:defRPr b="0" i="0" sz="4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472" lvl="2" marL="13716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998"/>
              <a:buFont typeface="Arial"/>
              <a:buChar char="•"/>
              <a:defRPr b="0" i="0" sz="39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072" lvl="3" marL="18288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Font typeface="Arial"/>
              <a:buChar char="•"/>
              <a:defRPr b="0" i="0" sz="35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073" lvl="4" marL="22860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Font typeface="Arial"/>
              <a:buChar char="•"/>
              <a:defRPr b="0" i="0" sz="35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073" lvl="5" marL="27432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Font typeface="Arial"/>
              <a:buChar char="•"/>
              <a:defRPr b="0" i="0" sz="35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073" lvl="6" marL="32004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Font typeface="Arial"/>
              <a:buChar char="•"/>
              <a:defRPr b="0" i="0" sz="35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073" lvl="7" marL="36576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Font typeface="Arial"/>
              <a:buChar char="•"/>
              <a:defRPr b="0" i="0" sz="35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072" lvl="8" marL="4114800" marR="0" rtl="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3598"/>
              <a:buFont typeface="Arial"/>
              <a:buChar char="•"/>
              <a:defRPr b="0" i="0" sz="35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1675527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8072993" y="12712701"/>
            <a:ext cx="82253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17212230" y="12712701"/>
            <a:ext cx="5483543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99"/>
              <a:buFont typeface="Arial"/>
              <a:buNone/>
              <a:defRPr b="0" i="0" sz="239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4558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664152" y="-633647"/>
            <a:ext cx="6703408" cy="722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98"/>
              <a:buFont typeface="Arial"/>
              <a:buNone/>
            </a:pPr>
            <a:r>
              <a:t/>
            </a:r>
            <a:endParaRPr b="0" i="0" sz="4098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422412" y="1160418"/>
            <a:ext cx="1296149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C97A"/>
                </a:solidFill>
                <a:latin typeface="Poppins Light"/>
                <a:ea typeface="Poppins Light"/>
                <a:cs typeface="Poppins Light"/>
                <a:sym typeface="Poppins Light"/>
              </a:rPr>
              <a:t>ISLINGTON FILM OFFICE: FEES AND CHARGES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483372" y="780628"/>
            <a:ext cx="101000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info@islingtonfilmoffice.co.uk   +44(0)20 7620 0391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white text&#10;&#10;Description automatically generated" id="92" name="Google Shape;92;p1"/>
          <p:cNvPicPr preferRelativeResize="0"/>
          <p:nvPr/>
        </p:nvPicPr>
        <p:blipFill rotWithShape="1">
          <a:blip r:embed="rId3">
            <a:alphaModFix/>
          </a:blip>
          <a:srcRect b="31570" l="32383" r="0" t="30937"/>
          <a:stretch/>
        </p:blipFill>
        <p:spPr>
          <a:xfrm>
            <a:off x="22521028" y="537210"/>
            <a:ext cx="1346400" cy="57688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 rot="3328952">
            <a:off x="10878874" y="6679716"/>
            <a:ext cx="2792283" cy="174509"/>
          </a:xfrm>
          <a:prstGeom prst="rect">
            <a:avLst/>
          </a:prstGeom>
          <a:solidFill>
            <a:srgbClr val="1F45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4" name="Google Shape;94;p1"/>
          <p:cNvGraphicFramePr/>
          <p:nvPr/>
        </p:nvGraphicFramePr>
        <p:xfrm>
          <a:off x="498792" y="24021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{9B696EAC-3C4E-45FB-945C-5ADEE63B6FCE}</a:tableStyleId>
              </a:tblPr>
              <a:tblGrid>
                <a:gridCol w="3330900"/>
                <a:gridCol w="3330900"/>
                <a:gridCol w="3330900"/>
                <a:gridCol w="3330900"/>
              </a:tblGrid>
              <a:tr h="5474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1" i="0" lang="en-US" sz="2900" u="none" cap="none" strike="noStrike">
                          <a:solidFill>
                            <a:srgbClr val="1F455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Filming on Location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BFAF9"/>
                    </a:solidFill>
                  </a:tcPr>
                </a:tc>
                <a:tc hMerge="1"/>
                <a:tc hMerge="1"/>
                <a:tc hMerge="1"/>
              </a:tr>
              <a:tr h="55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CREW SIZE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ADMIN FEE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LOCATION FEE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 hMerge="1"/>
              </a:tr>
              <a:tr h="397025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Small (1-5)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 Hour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</a:tr>
              <a:tr h="3970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Half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3970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Full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915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640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  <a:tr h="3970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Medium (6-15)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Half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610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32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3970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Full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1210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3190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  <a:tr h="3970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Large (16-50)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£2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Half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210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51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3970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Full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3035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  <a:tr h="39702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Very Large (50+)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Half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£2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625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,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3970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Full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,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00+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Charity/Student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 hMerge="1"/>
              </a:tr>
              <a:tr h="3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Small Photography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 Hour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£1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Medium+ Photography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 Hour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- 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Google Shape;95;p1"/>
          <p:cNvGraphicFramePr/>
          <p:nvPr/>
        </p:nvGraphicFramePr>
        <p:xfrm>
          <a:off x="7966369" y="88682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{9B696EAC-3C4E-45FB-945C-5ADEE63B6FCE}</a:tableStyleId>
              </a:tblPr>
              <a:tblGrid>
                <a:gridCol w="3542250"/>
                <a:gridCol w="3920475"/>
                <a:gridCol w="2529675"/>
              </a:tblGrid>
              <a:tr h="550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1" i="0" lang="en-US" sz="2900" u="none" cap="none" strike="noStrike">
                          <a:solidFill>
                            <a:srgbClr val="1F455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Parking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BFAF9"/>
                    </a:solidFill>
                  </a:tcPr>
                </a:tc>
                <a:tc hMerge="1"/>
                <a:tc hMerge="1"/>
              </a:tr>
              <a:tr h="724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 IN*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</a:tr>
              <a:tr h="1075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SYL/DYL Dispensation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Parking Permits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£60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Working Days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non refundable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</a:tr>
              <a:tr h="2058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Bay Suspension*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Poppins"/>
                        <a:buNone/>
                      </a:pPr>
                      <a:r>
                        <a:rPr b="0" i="0" lang="en-US" sz="14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Prices charged per bay per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First Day: 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£385.38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per run</a:t>
                      </a:r>
                      <a:endParaRPr b="0" i="0" sz="20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1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Subsequently:</a:t>
                      </a:r>
                      <a:endParaRPr b="0" i="0"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Day 2: 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£100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r>
                        <a:rPr b="0" i="0" lang="en-US" sz="18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 5m bay per day</a:t>
                      </a:r>
                      <a:endParaRPr b="0" i="0" sz="18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Day 3+: £106.25 </a:t>
                      </a: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 5m  bay per day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P&amp;D Bays: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oppins"/>
                        <a:buNone/>
                      </a:pPr>
                      <a:r>
                        <a:rPr b="0" i="0" lang="en-US" sz="1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 Working Days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i="0" sz="1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 Other Bays: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Poppins"/>
                        <a:buNone/>
                      </a:pPr>
                      <a:r>
                        <a:rPr b="0" i="0" lang="en-US" sz="1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 Working Days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Google Shape;96;p1"/>
          <p:cNvGraphicFramePr/>
          <p:nvPr/>
        </p:nvGraphicFramePr>
        <p:xfrm>
          <a:off x="498792" y="88446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{9B696EAC-3C4E-45FB-945C-5ADEE63B6FCE}</a:tableStyleId>
              </a:tblPr>
              <a:tblGrid>
                <a:gridCol w="3668400"/>
                <a:gridCol w="3466800"/>
              </a:tblGrid>
              <a:tr h="504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1" i="0" lang="en-US" sz="2900" u="none" cap="none" strike="noStrike">
                          <a:solidFill>
                            <a:srgbClr val="1F455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Street Filming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BFAF9"/>
                    </a:solidFill>
                  </a:tcPr>
                </a:tc>
                <a:tc hMerge="1"/>
              </a:tr>
              <a:tr h="55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CREW SIZE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ADMIN*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Small (1-5)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Medium (6-15)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210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Large (16-50)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£2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Very Large (50+)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  <a:tr h="41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Charity/Student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414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1F455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Drone Filming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BFAF9"/>
                    </a:solidFill>
                  </a:tcPr>
                </a:tc>
                <a:tc hMerge="1"/>
              </a:tr>
              <a:tr h="41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 IN*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</a:tr>
              <a:tr h="410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 Working Days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</a:tr>
            </a:tbl>
          </a:graphicData>
        </a:graphic>
      </p:graphicFrame>
      <p:sp>
        <p:nvSpPr>
          <p:cNvPr id="97" name="Google Shape;97;p1"/>
          <p:cNvSpPr txBox="1"/>
          <p:nvPr/>
        </p:nvSpPr>
        <p:spPr>
          <a:xfrm>
            <a:off x="18656775" y="8868250"/>
            <a:ext cx="5277600" cy="4408800"/>
          </a:xfrm>
          <a:prstGeom prst="rect">
            <a:avLst/>
          </a:prstGeom>
          <a:solidFill>
            <a:srgbClr val="A59F9E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8" name="Google Shape;98;p1"/>
          <p:cNvGraphicFramePr/>
          <p:nvPr/>
        </p:nvGraphicFramePr>
        <p:xfrm>
          <a:off x="14332592" y="24021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{9B696EAC-3C4E-45FB-945C-5ADEE63B6FCE}</a:tableStyleId>
              </a:tblPr>
              <a:tblGrid>
                <a:gridCol w="4323700"/>
                <a:gridCol w="2621275"/>
                <a:gridCol w="2667000"/>
              </a:tblGrid>
              <a:tr h="5474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1" i="0" lang="en-US" sz="2900" u="none" cap="none" strike="noStrike">
                          <a:solidFill>
                            <a:srgbClr val="1F455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Traffic Controls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BFAF9"/>
                    </a:solidFill>
                  </a:tcPr>
                </a:tc>
                <a:tc hMerge="1"/>
                <a:tc hMerge="1"/>
              </a:tr>
              <a:tr h="556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 IN*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Short Hold A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greem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ent </a:t>
                      </a:r>
                      <a:r>
                        <a:rPr b="0" i="0" lang="en-US" sz="1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(Half/Full)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£5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/£8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65</a:t>
                      </a:r>
                      <a:endParaRPr b="0" i="0" sz="1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 Working Days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Temporary Traffic Notice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£1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775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 Working Days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39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Temporary Traffic Order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Days: 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5210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Then £8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per day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6 Weeks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Google Shape;99;p1"/>
          <p:cNvGraphicFramePr/>
          <p:nvPr/>
        </p:nvGraphicFramePr>
        <p:xfrm>
          <a:off x="14329417" y="5274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{9B696EAC-3C4E-45FB-945C-5ADEE63B6FCE}</a:tableStyleId>
              </a:tblPr>
              <a:tblGrid>
                <a:gridCol w="4323700"/>
                <a:gridCol w="2603500"/>
                <a:gridCol w="2667000"/>
              </a:tblGrid>
              <a:tr h="473875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900"/>
                        <a:buFont typeface="Arial"/>
                        <a:buNone/>
                      </a:pPr>
                      <a:r>
                        <a:rPr b="1" i="0" lang="en-US" sz="2900" u="none" cap="none" strike="noStrike">
                          <a:solidFill>
                            <a:srgbClr val="1F4558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Other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FBFAF9"/>
                    </a:solidFill>
                  </a:tcPr>
                </a:tc>
                <a:tc hMerge="1"/>
                <a:tc hMerge="1"/>
              </a:tr>
              <a:tr h="356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TYPE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 IN*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7A7676"/>
                    </a:solidFill>
                  </a:tcPr>
                </a:tc>
              </a:tr>
              <a:tr h="35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Temporary Structure </a:t>
                      </a:r>
                      <a:r>
                        <a:rPr b="0" i="0" lang="en-US" sz="1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(Half/Full)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</a:t>
                      </a:r>
                      <a:r>
                        <a:rPr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35</a:t>
                      </a: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/£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725</a:t>
                      </a:r>
                      <a:endParaRPr b="0" i="0" sz="1600" u="none" cap="none" strike="noStrik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 Working Days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</a:tr>
              <a:tr h="35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Mobile Scaffold </a:t>
                      </a:r>
                      <a:r>
                        <a:rPr b="0" i="0" lang="en-US" sz="16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(For larger scaffolds)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£511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Weeks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</a:tr>
              <a:tr h="35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Footway Closure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£8</a:t>
                      </a: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80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Weeks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  <a:tr h="486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Crane License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£700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 Weeks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A59F9E"/>
                    </a:solidFill>
                  </a:tcPr>
                </a:tc>
              </a:tr>
              <a:tr h="622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Street Furniture Alterations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Poppins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Lighting Engineer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POA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E6DE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en-US" sz="2000" u="none" cap="none" strike="noStrik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 Weeks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solidFill>
                      <a:srgbClr val="CAC3C0"/>
                    </a:solidFill>
                  </a:tcPr>
                </a:tc>
              </a:tr>
            </a:tbl>
          </a:graphicData>
        </a:graphic>
      </p:graphicFrame>
      <p:sp>
        <p:nvSpPr>
          <p:cNvPr id="100" name="Google Shape;100;p1"/>
          <p:cNvSpPr txBox="1"/>
          <p:nvPr/>
        </p:nvSpPr>
        <p:spPr>
          <a:xfrm>
            <a:off x="18829425" y="9155763"/>
            <a:ext cx="4932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Please aim to allow at least 3 working day for small shoots and 5 working days for medium shoots.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 anything larger please give as much notice as you are able.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Crew sizes are inclusive of cast, crew and contributors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*Explained in more details on the next page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letter on a black background&#10;&#10;Description automatically generated" id="101" name="Google Shape;10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26250" y="612520"/>
            <a:ext cx="2575566" cy="42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text on a black background&#10;&#10;Description automatically generated" id="102" name="Google Shape;10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192" y="537210"/>
            <a:ext cx="3229200" cy="117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455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525300" y="1929850"/>
            <a:ext cx="19001100" cy="112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FFC97A"/>
                </a:solidFill>
                <a:latin typeface="Poppins Light"/>
                <a:ea typeface="Poppins Light"/>
                <a:cs typeface="Poppins Light"/>
                <a:sym typeface="Poppins Light"/>
              </a:rPr>
              <a:t>*ADMIN:</a:t>
            </a:r>
            <a:br>
              <a:rPr b="0" i="0" lang="en-US" sz="2400" u="none" cap="none" strike="noStrike">
                <a:solidFill>
                  <a:srgbClr val="FFC97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 admin fee is applicable to every application. These fees are calculated per hour of administrative time. The figures quoted are therefore a minimum charge and may be multiplied accordingly for particularly time intensive applications.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4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FFC97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9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FFC97A"/>
                </a:solidFill>
                <a:latin typeface="Poppins Light"/>
                <a:ea typeface="Poppins Light"/>
                <a:cs typeface="Poppins Light"/>
                <a:sym typeface="Poppins Light"/>
              </a:rPr>
              <a:t>*LEAD IN:</a:t>
            </a:r>
            <a:br>
              <a:rPr b="0" i="0" lang="en-US" sz="2400" u="none" cap="none" strike="noStrike">
                <a:solidFill>
                  <a:srgbClr val="FFC97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-US" sz="25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Please note that longer lead in times will be required for any shoots that involve engagement with residents or suspension of residents’ bays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4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FFC97A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0" rtl="0" algn="l">
              <a:lnSpc>
                <a:spcPct val="9647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FFC97A"/>
                </a:solidFill>
                <a:latin typeface="Poppins Light"/>
                <a:ea typeface="Poppins Light"/>
                <a:cs typeface="Poppins Light"/>
                <a:sym typeface="Poppins Light"/>
              </a:rPr>
              <a:t>EXTRA INFO:</a:t>
            </a:r>
            <a:endParaRPr b="0" i="0" sz="2400" u="none" cap="none" strike="noStrike">
              <a:solidFill>
                <a:srgbClr val="FFC97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The fees listed are exclusive of VAT</a:t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For all applications, payments must be made before filming is due to start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Crane fees and footway closure costs are for the first location per day, any </a:t>
            </a: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dditional locations will be £320 per location</a:t>
            </a:r>
            <a:endParaRPr b="0" i="0" sz="2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TTO amendments will be liable for the original fee and an additional £750 for the change of date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TTN amendments will be liable for the full fee for the original date (if it has been processed) then the full fee again for the new date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 the event of any conditions of a Streetworks permit not being adhered to, a non-compliance fee of £299 will be incurred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Payment can be made by card online, or by BACS with a screenshot as proof of payment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Parking </a:t>
            </a:r>
            <a:r>
              <a:rPr lang="en-US" sz="24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may</a:t>
            </a: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not be processed until payment is received so you are advised to pay immediately and send a copy of remittance advice or screen grab of payment to ensure your parking is processed within the lead time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must have Public Liability Insurance with a minimum cover of £5 million in order to gain a license to film and £10 million for filming using a UAS drone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450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Please be aware that some charges may still apply to cancelled applications if processing has already taken place</a:t>
            </a:r>
            <a:endParaRPr b="0" i="0" sz="2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261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descr="A white circle with black background&#10;&#10;Description automatically generated" id="108" name="Google Shape;108;p2"/>
          <p:cNvPicPr preferRelativeResize="0"/>
          <p:nvPr/>
        </p:nvPicPr>
        <p:blipFill rotWithShape="1">
          <a:blip r:embed="rId3">
            <a:alphaModFix amt="10000"/>
          </a:blip>
          <a:srcRect b="13784" l="13582" r="14731" t="13881"/>
          <a:stretch/>
        </p:blipFill>
        <p:spPr>
          <a:xfrm>
            <a:off x="13415637" y="1258558"/>
            <a:ext cx="14535439" cy="1466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4422412" y="1160418"/>
            <a:ext cx="1296149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C97A"/>
                </a:solidFill>
                <a:latin typeface="Poppins Light"/>
                <a:ea typeface="Poppins Light"/>
                <a:cs typeface="Poppins Light"/>
                <a:sym typeface="Poppins Light"/>
              </a:rPr>
              <a:t>ISLINGTON FILM OFFICE: FEES AND CHARGES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483372" y="780628"/>
            <a:ext cx="101000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info@islingtonfilmoffice.co.uk   +44(0)20 7620 0391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white text&#10;&#10;Description automatically generated" id="111" name="Google Shape;111;p2"/>
          <p:cNvPicPr preferRelativeResize="0"/>
          <p:nvPr/>
        </p:nvPicPr>
        <p:blipFill rotWithShape="1">
          <a:blip r:embed="rId4">
            <a:alphaModFix/>
          </a:blip>
          <a:srcRect b="31570" l="32383" r="0" t="30937"/>
          <a:stretch/>
        </p:blipFill>
        <p:spPr>
          <a:xfrm>
            <a:off x="22521028" y="537210"/>
            <a:ext cx="1346400" cy="5768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letter on a black background&#10;&#10;Description automatically generated" id="112" name="Google Shape;11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526250" y="612520"/>
            <a:ext cx="2575566" cy="42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text on a black background&#10;&#10;Description automatically generated" id="113" name="Google Shape;11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192" y="537210"/>
            <a:ext cx="3229200" cy="1173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2023-07-18T11:25:41Z</dcterms:created>
  <dc:creator>Katy Pegg-Hargreaves</dc:creator>
</cp:coreProperties>
</file>